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85" r:id="rId2"/>
    <p:sldId id="300" r:id="rId3"/>
    <p:sldId id="313" r:id="rId4"/>
    <p:sldId id="256" r:id="rId5"/>
    <p:sldId id="304" r:id="rId6"/>
    <p:sldId id="306" r:id="rId7"/>
    <p:sldId id="270" r:id="rId8"/>
    <p:sldId id="307" r:id="rId9"/>
    <p:sldId id="308" r:id="rId10"/>
    <p:sldId id="275" r:id="rId11"/>
    <p:sldId id="290" r:id="rId12"/>
    <p:sldId id="289" r:id="rId13"/>
    <p:sldId id="298" r:id="rId14"/>
    <p:sldId id="309" r:id="rId15"/>
    <p:sldId id="291" r:id="rId16"/>
    <p:sldId id="310" r:id="rId17"/>
    <p:sldId id="311" r:id="rId18"/>
    <p:sldId id="301" r:id="rId19"/>
    <p:sldId id="293" r:id="rId20"/>
    <p:sldId id="312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97" autoAdjust="0"/>
    <p:restoredTop sz="95852" autoAdjust="0"/>
  </p:normalViewPr>
  <p:slideViewPr>
    <p:cSldViewPr snapToGrid="0" snapToObjects="1">
      <p:cViewPr varScale="1">
        <p:scale>
          <a:sx n="99" d="100"/>
          <a:sy n="99" d="100"/>
        </p:scale>
        <p:origin x="806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tiff>
</file>

<file path=ppt/media/image2.png>
</file>

<file path=ppt/media/image20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1F3965-24A9-F84B-B960-1F8DFF81EEE9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02F6DB-1E63-2144-9C7E-5CB31AA6E3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010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8350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986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9882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8612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1101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Show lecture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9442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458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189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031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942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020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543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9259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3652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lecture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956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187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541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30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264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062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023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106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320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473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9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230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E9DB6-2A55-E249-AE44-565DA48679AD}" type="datetimeFigureOut">
              <a:rPr lang="en-US" smtClean="0"/>
              <a:t>11/7/2021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AD56A-AD2A-6747-A900-44AFA50736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336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5F21ED-EEC5-7E45-BE21-C29809E22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453" y="1690688"/>
            <a:ext cx="7641094" cy="50049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54FE22-4AD4-4F46-B0BD-00A0375B9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 anchor="ctr">
            <a:noAutofit/>
          </a:bodyPr>
          <a:lstStyle/>
          <a:p>
            <a:pPr algn="ctr"/>
            <a:r>
              <a:rPr lang="en-US" sz="3600" b="1" dirty="0">
                <a:latin typeface="Garamond" panose="02020404030301010803" pitchFamily="18" charset="0"/>
              </a:rPr>
              <a:t>Recap</a:t>
            </a:r>
            <a:br>
              <a:rPr lang="en-US" sz="2800" dirty="0"/>
            </a:br>
            <a:r>
              <a:rPr lang="en-US" sz="2800" dirty="0"/>
              <a:t>Propagating uncertainty about parameter estimates to </a:t>
            </a:r>
            <a:r>
              <a:rPr lang="en-US" sz="2800" b="1" dirty="0">
                <a:solidFill>
                  <a:srgbClr val="0070C0"/>
                </a:solidFill>
              </a:rPr>
              <a:t>make predictions about the observations</a:t>
            </a:r>
          </a:p>
        </p:txBody>
      </p:sp>
    </p:spTree>
    <p:extLst>
      <p:ext uri="{BB962C8B-B14F-4D97-AF65-F5344CB8AC3E}">
        <p14:creationId xmlns:p14="http://schemas.microsoft.com/office/powerpoint/2010/main" val="1187703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Fitting Models Using </a:t>
            </a:r>
            <a:r>
              <a:rPr lang="en-US" sz="3600" dirty="0" err="1">
                <a:latin typeface="Monaco" pitchFamily="2" charset="0"/>
              </a:rPr>
              <a:t>quap</a:t>
            </a:r>
            <a:endParaRPr lang="en-US" sz="3600" dirty="0">
              <a:latin typeface="Monaco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AC1A29-3E5A-BB42-9BD0-143C8DC3B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771118"/>
          </a:xfrm>
        </p:spPr>
        <p:txBody>
          <a:bodyPr>
            <a:noAutofit/>
          </a:bodyPr>
          <a:lstStyle/>
          <a:p>
            <a:r>
              <a:rPr lang="en-US" sz="2600" dirty="0">
                <a:latin typeface="Garamond" panose="02020404030301010803" pitchFamily="18" charset="0"/>
              </a:rPr>
              <a:t>A more practical tool than grid approximation for more complex models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But just another way to compute the posterior defined by our Bayesian statistical machinery</a:t>
            </a:r>
          </a:p>
          <a:p>
            <a:pPr lvl="1"/>
            <a:endParaRPr lang="en-US" sz="2600" dirty="0">
              <a:latin typeface="Garamond" panose="02020404030301010803" pitchFamily="18" charset="0"/>
            </a:endParaRPr>
          </a:p>
          <a:p>
            <a:r>
              <a:rPr lang="en-US" sz="2600" dirty="0">
                <a:latin typeface="Garamond" panose="02020404030301010803" pitchFamily="18" charset="0"/>
              </a:rPr>
              <a:t>Note this is still an approximation of the posterior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Treats posterior parameter distributions as if they have quadratic shapes</a:t>
            </a:r>
          </a:p>
          <a:p>
            <a:pPr lvl="1"/>
            <a:endParaRPr lang="en-US" sz="2600" dirty="0">
              <a:latin typeface="Garamond" panose="02020404030301010803" pitchFamily="18" charset="0"/>
            </a:endParaRPr>
          </a:p>
          <a:p>
            <a:r>
              <a:rPr lang="en-US" sz="2600" dirty="0">
                <a:latin typeface="Garamond" panose="02020404030301010803" pitchFamily="18" charset="0"/>
              </a:rPr>
              <a:t>Allows us to express our statistical models in something very close to the explicit mathematical language</a:t>
            </a:r>
          </a:p>
        </p:txBody>
      </p:sp>
    </p:spTree>
    <p:extLst>
      <p:ext uri="{BB962C8B-B14F-4D97-AF65-F5344CB8AC3E}">
        <p14:creationId xmlns:p14="http://schemas.microsoft.com/office/powerpoint/2010/main" val="495615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325369"/>
            <a:ext cx="3276451" cy="1956841"/>
          </a:xfrm>
        </p:spPr>
        <p:txBody>
          <a:bodyPr anchor="b">
            <a:normAutofit/>
          </a:bodyPr>
          <a:lstStyle/>
          <a:p>
            <a:r>
              <a:rPr lang="en-US" sz="4300">
                <a:latin typeface="Garamond" panose="02020404030301010803" pitchFamily="18" charset="0"/>
              </a:rPr>
              <a:t>Gaussian Model for Height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onnsiteX0" fmla="*/ 0 w 2606040"/>
              <a:gd name="connsiteY0" fmla="*/ 0 h 18288"/>
              <a:gd name="connsiteX1" fmla="*/ 625450 w 2606040"/>
              <a:gd name="connsiteY1" fmla="*/ 0 h 18288"/>
              <a:gd name="connsiteX2" fmla="*/ 1224839 w 2606040"/>
              <a:gd name="connsiteY2" fmla="*/ 0 h 18288"/>
              <a:gd name="connsiteX3" fmla="*/ 1824228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02409 w 2606040"/>
              <a:gd name="connsiteY6" fmla="*/ 18288 h 18288"/>
              <a:gd name="connsiteX7" fmla="*/ 1276960 w 2606040"/>
              <a:gd name="connsiteY7" fmla="*/ 18288 h 18288"/>
              <a:gd name="connsiteX8" fmla="*/ 67757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  <a:gd name="connsiteX0" fmla="*/ 0 w 2606040"/>
              <a:gd name="connsiteY0" fmla="*/ 0 h 18288"/>
              <a:gd name="connsiteX1" fmla="*/ 599389 w 2606040"/>
              <a:gd name="connsiteY1" fmla="*/ 0 h 18288"/>
              <a:gd name="connsiteX2" fmla="*/ 1303020 w 2606040"/>
              <a:gd name="connsiteY2" fmla="*/ 0 h 18288"/>
              <a:gd name="connsiteX3" fmla="*/ 1876349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80590 w 2606040"/>
              <a:gd name="connsiteY6" fmla="*/ 18288 h 18288"/>
              <a:gd name="connsiteX7" fmla="*/ 1276960 w 2606040"/>
              <a:gd name="connsiteY7" fmla="*/ 18288 h 18288"/>
              <a:gd name="connsiteX8" fmla="*/ 65151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11079" y="-22080"/>
                  <a:pt x="479378" y="-26537"/>
                  <a:pt x="625450" y="0"/>
                </a:cubicBezTo>
                <a:cubicBezTo>
                  <a:pt x="925937" y="-4758"/>
                  <a:pt x="973176" y="15739"/>
                  <a:pt x="1224839" y="0"/>
                </a:cubicBezTo>
                <a:cubicBezTo>
                  <a:pt x="1479663" y="-11328"/>
                  <a:pt x="1566636" y="18697"/>
                  <a:pt x="1824228" y="0"/>
                </a:cubicBezTo>
                <a:cubicBezTo>
                  <a:pt x="2086799" y="-72665"/>
                  <a:pt x="2306223" y="-891"/>
                  <a:pt x="2606040" y="0"/>
                </a:cubicBezTo>
                <a:cubicBezTo>
                  <a:pt x="2606645" y="4461"/>
                  <a:pt x="2607031" y="13181"/>
                  <a:pt x="2606040" y="18288"/>
                </a:cubicBezTo>
                <a:cubicBezTo>
                  <a:pt x="2260204" y="29342"/>
                  <a:pt x="2175708" y="5614"/>
                  <a:pt x="1902409" y="18288"/>
                </a:cubicBezTo>
                <a:cubicBezTo>
                  <a:pt x="1638502" y="41064"/>
                  <a:pt x="1460923" y="-16269"/>
                  <a:pt x="1276960" y="18288"/>
                </a:cubicBezTo>
                <a:cubicBezTo>
                  <a:pt x="1057717" y="14361"/>
                  <a:pt x="867956" y="2320"/>
                  <a:pt x="677570" y="18288"/>
                </a:cubicBezTo>
                <a:cubicBezTo>
                  <a:pt x="457951" y="33373"/>
                  <a:pt x="189752" y="55388"/>
                  <a:pt x="0" y="18288"/>
                </a:cubicBezTo>
                <a:cubicBezTo>
                  <a:pt x="1586" y="13022"/>
                  <a:pt x="-95" y="4569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72759" y="3236"/>
                  <a:pt x="361166" y="-13413"/>
                  <a:pt x="599389" y="0"/>
                </a:cubicBezTo>
                <a:cubicBezTo>
                  <a:pt x="841226" y="37042"/>
                  <a:pt x="968991" y="14587"/>
                  <a:pt x="1303020" y="0"/>
                </a:cubicBezTo>
                <a:cubicBezTo>
                  <a:pt x="1643101" y="-7120"/>
                  <a:pt x="1717813" y="7213"/>
                  <a:pt x="1876349" y="0"/>
                </a:cubicBezTo>
                <a:cubicBezTo>
                  <a:pt x="2036762" y="-14138"/>
                  <a:pt x="2426397" y="-4451"/>
                  <a:pt x="2606040" y="0"/>
                </a:cubicBezTo>
                <a:cubicBezTo>
                  <a:pt x="2606314" y="8448"/>
                  <a:pt x="2606550" y="14527"/>
                  <a:pt x="2606040" y="18288"/>
                </a:cubicBezTo>
                <a:cubicBezTo>
                  <a:pt x="2344840" y="2643"/>
                  <a:pt x="2192043" y="7399"/>
                  <a:pt x="1980590" y="18288"/>
                </a:cubicBezTo>
                <a:cubicBezTo>
                  <a:pt x="1783984" y="-9745"/>
                  <a:pt x="1487673" y="45908"/>
                  <a:pt x="1276960" y="18288"/>
                </a:cubicBezTo>
                <a:cubicBezTo>
                  <a:pt x="1088134" y="-41257"/>
                  <a:pt x="877974" y="49968"/>
                  <a:pt x="651510" y="18288"/>
                </a:cubicBezTo>
                <a:cubicBezTo>
                  <a:pt x="430798" y="-27764"/>
                  <a:pt x="132889" y="-33467"/>
                  <a:pt x="0" y="18288"/>
                </a:cubicBezTo>
                <a:cubicBezTo>
                  <a:pt x="212" y="10845"/>
                  <a:pt x="-833" y="6193"/>
                  <a:pt x="0" y="0"/>
                </a:cubicBezTo>
                <a:close/>
              </a:path>
              <a:path w="2606040" h="18288" fill="none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27712" y="6878"/>
                  <a:pt x="971143" y="7084"/>
                  <a:pt x="1224839" y="0"/>
                </a:cubicBezTo>
                <a:cubicBezTo>
                  <a:pt x="1477775" y="-16815"/>
                  <a:pt x="1569904" y="19146"/>
                  <a:pt x="1824228" y="0"/>
                </a:cubicBezTo>
                <a:cubicBezTo>
                  <a:pt x="2055206" y="24867"/>
                  <a:pt x="2317192" y="-62872"/>
                  <a:pt x="2606040" y="0"/>
                </a:cubicBezTo>
                <a:cubicBezTo>
                  <a:pt x="2606166" y="3680"/>
                  <a:pt x="2606905" y="11461"/>
                  <a:pt x="2606040" y="18288"/>
                </a:cubicBezTo>
                <a:cubicBezTo>
                  <a:pt x="2234648" y="26976"/>
                  <a:pt x="2180202" y="-10361"/>
                  <a:pt x="1902409" y="18288"/>
                </a:cubicBezTo>
                <a:cubicBezTo>
                  <a:pt x="1635562" y="47194"/>
                  <a:pt x="1477339" y="4794"/>
                  <a:pt x="1276960" y="18288"/>
                </a:cubicBezTo>
                <a:cubicBezTo>
                  <a:pt x="1058094" y="66922"/>
                  <a:pt x="904206" y="-20636"/>
                  <a:pt x="677570" y="18288"/>
                </a:cubicBezTo>
                <a:cubicBezTo>
                  <a:pt x="485746" y="14713"/>
                  <a:pt x="195925" y="33005"/>
                  <a:pt x="0" y="18288"/>
                </a:cubicBezTo>
                <a:cubicBezTo>
                  <a:pt x="1168" y="12774"/>
                  <a:pt x="-229" y="374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custGeom>
                    <a:avLst/>
                    <a:gdLst>
                      <a:gd name="connsiteX0" fmla="*/ 0 w 2606040"/>
                      <a:gd name="connsiteY0" fmla="*/ 0 h 18288"/>
                      <a:gd name="connsiteX1" fmla="*/ 625450 w 2606040"/>
                      <a:gd name="connsiteY1" fmla="*/ 0 h 18288"/>
                      <a:gd name="connsiteX2" fmla="*/ 1224839 w 2606040"/>
                      <a:gd name="connsiteY2" fmla="*/ 0 h 18288"/>
                      <a:gd name="connsiteX3" fmla="*/ 1824228 w 2606040"/>
                      <a:gd name="connsiteY3" fmla="*/ 0 h 18288"/>
                      <a:gd name="connsiteX4" fmla="*/ 2606040 w 2606040"/>
                      <a:gd name="connsiteY4" fmla="*/ 0 h 18288"/>
                      <a:gd name="connsiteX5" fmla="*/ 2606040 w 2606040"/>
                      <a:gd name="connsiteY5" fmla="*/ 18288 h 18288"/>
                      <a:gd name="connsiteX6" fmla="*/ 1902409 w 2606040"/>
                      <a:gd name="connsiteY6" fmla="*/ 18288 h 18288"/>
                      <a:gd name="connsiteX7" fmla="*/ 1276960 w 2606040"/>
                      <a:gd name="connsiteY7" fmla="*/ 18288 h 18288"/>
                      <a:gd name="connsiteX8" fmla="*/ 677570 w 2606040"/>
                      <a:gd name="connsiteY8" fmla="*/ 18288 h 18288"/>
                      <a:gd name="connsiteX9" fmla="*/ 0 w 2606040"/>
                      <a:gd name="connsiteY9" fmla="*/ 18288 h 18288"/>
                      <a:gd name="connsiteX10" fmla="*/ 0 w 2606040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606040" h="18288" fill="none" extrusionOk="0">
                        <a:moveTo>
                          <a:pt x="0" y="0"/>
                        </a:moveTo>
                        <a:cubicBezTo>
                          <a:pt x="266776" y="-600"/>
                          <a:pt x="322756" y="3201"/>
                          <a:pt x="625450" y="0"/>
                        </a:cubicBezTo>
                        <a:cubicBezTo>
                          <a:pt x="928144" y="-3201"/>
                          <a:pt x="968141" y="9269"/>
                          <a:pt x="1224839" y="0"/>
                        </a:cubicBezTo>
                        <a:cubicBezTo>
                          <a:pt x="1481537" y="-9269"/>
                          <a:pt x="1569059" y="21947"/>
                          <a:pt x="1824228" y="0"/>
                        </a:cubicBezTo>
                        <a:cubicBezTo>
                          <a:pt x="2079397" y="-21947"/>
                          <a:pt x="2326053" y="-10194"/>
                          <a:pt x="2606040" y="0"/>
                        </a:cubicBezTo>
                        <a:cubicBezTo>
                          <a:pt x="2605462" y="4771"/>
                          <a:pt x="2606793" y="12323"/>
                          <a:pt x="2606040" y="18288"/>
                        </a:cubicBezTo>
                        <a:cubicBezTo>
                          <a:pt x="2256758" y="31410"/>
                          <a:pt x="2173673" y="-12878"/>
                          <a:pt x="1902409" y="18288"/>
                        </a:cubicBezTo>
                        <a:cubicBezTo>
                          <a:pt x="1631145" y="49454"/>
                          <a:pt x="1461378" y="5466"/>
                          <a:pt x="1276960" y="18288"/>
                        </a:cubicBezTo>
                        <a:cubicBezTo>
                          <a:pt x="1092542" y="31110"/>
                          <a:pt x="890442" y="13213"/>
                          <a:pt x="677570" y="18288"/>
                        </a:cubicBezTo>
                        <a:cubicBezTo>
                          <a:pt x="464698" y="23364"/>
                          <a:pt x="187648" y="35837"/>
                          <a:pt x="0" y="18288"/>
                        </a:cubicBezTo>
                        <a:cubicBezTo>
                          <a:pt x="841" y="12879"/>
                          <a:pt x="-726" y="3977"/>
                          <a:pt x="0" y="0"/>
                        </a:cubicBezTo>
                        <a:close/>
                      </a:path>
                      <a:path w="2606040" h="18288" stroke="0" extrusionOk="0">
                        <a:moveTo>
                          <a:pt x="0" y="0"/>
                        </a:moveTo>
                        <a:cubicBezTo>
                          <a:pt x="197231" y="3803"/>
                          <a:pt x="358914" y="-9291"/>
                          <a:pt x="599389" y="0"/>
                        </a:cubicBezTo>
                        <a:cubicBezTo>
                          <a:pt x="839864" y="9291"/>
                          <a:pt x="979371" y="8509"/>
                          <a:pt x="1303020" y="0"/>
                        </a:cubicBezTo>
                        <a:cubicBezTo>
                          <a:pt x="1626669" y="-8509"/>
                          <a:pt x="1726300" y="7440"/>
                          <a:pt x="1876349" y="0"/>
                        </a:cubicBezTo>
                        <a:cubicBezTo>
                          <a:pt x="2026398" y="-7440"/>
                          <a:pt x="2430712" y="17957"/>
                          <a:pt x="2606040" y="0"/>
                        </a:cubicBezTo>
                        <a:cubicBezTo>
                          <a:pt x="2605426" y="8857"/>
                          <a:pt x="2606544" y="13619"/>
                          <a:pt x="2606040" y="18288"/>
                        </a:cubicBezTo>
                        <a:cubicBezTo>
                          <a:pt x="2393024" y="2241"/>
                          <a:pt x="2191161" y="39259"/>
                          <a:pt x="1980590" y="18288"/>
                        </a:cubicBezTo>
                        <a:cubicBezTo>
                          <a:pt x="1770019" y="-2683"/>
                          <a:pt x="1476440" y="36114"/>
                          <a:pt x="1276960" y="18288"/>
                        </a:cubicBezTo>
                        <a:cubicBezTo>
                          <a:pt x="1077480" y="463"/>
                          <a:pt x="880988" y="42125"/>
                          <a:pt x="651510" y="18288"/>
                        </a:cubicBezTo>
                        <a:cubicBezTo>
                          <a:pt x="422032" y="-5549"/>
                          <a:pt x="130744" y="-1947"/>
                          <a:pt x="0" y="18288"/>
                        </a:cubicBezTo>
                        <a:cubicBezTo>
                          <a:pt x="-487" y="10816"/>
                          <a:pt x="-839" y="605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80060" y="2872899"/>
                <a:ext cx="3182691" cy="332066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 err="1">
                    <a:latin typeface="Garamond" panose="02020404030301010803" pitchFamily="18" charset="0"/>
                  </a:rPr>
                  <a:t>height</a:t>
                </a:r>
                <a:r>
                  <a:rPr lang="en-US" sz="2400" i="1" baseline="-25000" dirty="0" err="1">
                    <a:latin typeface="Garamond" panose="02020404030301010803" pitchFamily="18" charset="0"/>
                  </a:rPr>
                  <a:t>i</a:t>
                </a:r>
                <a:r>
                  <a:rPr lang="en-US" sz="24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4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24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Garamond" panose="02020404030301010803" pitchFamily="18" charset="0"/>
                  </a:rPr>
                  <a:t>~ Normal(178, 20)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Garamond" panose="02020404030301010803" pitchFamily="18" charset="0"/>
                  </a:rPr>
                  <a:t>~ Uniform(0, 50)</a:t>
                </a:r>
              </a:p>
              <a:p>
                <a:pPr marL="0" indent="0">
                  <a:buNone/>
                </a:pPr>
                <a:endParaRPr lang="en-US" sz="2400" dirty="0">
                  <a:latin typeface="Garamond" panose="02020404030301010803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80060" y="2872899"/>
                <a:ext cx="3182691" cy="3320668"/>
              </a:xfrm>
              <a:blipFill>
                <a:blip r:embed="rId3"/>
                <a:stretch>
                  <a:fillRect l="-3065" t="-2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group of children playing with sand&#10;&#10;Description automatically generated with low confidence">
            <a:extLst>
              <a:ext uri="{FF2B5EF4-FFF2-40B4-BE49-F238E27FC236}">
                <a16:creationId xmlns:a16="http://schemas.microsoft.com/office/drawing/2014/main" id="{89B58668-D56A-4A09-9EC7-28AE1F07C8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1" b="12597"/>
          <a:stretch/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1053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133BF-258C-CA46-A8CC-36E334438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897" y="2027088"/>
            <a:ext cx="7256206" cy="427538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m4.1 &lt;- </a:t>
            </a:r>
            <a:r>
              <a:rPr lang="en-US" dirty="0" err="1">
                <a:latin typeface="Monaco" pitchFamily="2" charset="0"/>
              </a:rPr>
              <a:t>quap</a:t>
            </a:r>
            <a:r>
              <a:rPr lang="en-US" dirty="0">
                <a:latin typeface="Monaco" pitchFamily="2" charset="0"/>
              </a:rPr>
              <a:t>( 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data = </a:t>
            </a:r>
            <a:r>
              <a:rPr lang="en-US" dirty="0" err="1">
                <a:latin typeface="Monaco" pitchFamily="2" charset="0"/>
              </a:rPr>
              <a:t>kungdata</a:t>
            </a:r>
            <a:r>
              <a:rPr lang="en-US" dirty="0">
                <a:latin typeface="Monaco" pitchFamily="2" charset="0"/>
              </a:rPr>
              <a:t>, 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</a:t>
            </a:r>
            <a:r>
              <a:rPr lang="en-US" dirty="0" err="1">
                <a:latin typeface="Monaco" pitchFamily="2" charset="0"/>
              </a:rPr>
              <a:t>alist</a:t>
            </a:r>
            <a:r>
              <a:rPr lang="en-US" dirty="0">
                <a:latin typeface="Monaco" pitchFamily="2" charset="0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  height ~ dnorm(mu, sigma), 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  mu ~ dnorm(178, 20) ,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  sigma ~ dunif(0, 50)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) 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3C698BA-81CA-724D-8BC8-E9279E7D8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Gaussian Model for Height: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sz="3600" dirty="0" err="1">
                <a:latin typeface="Monaco" pitchFamily="2" charset="0"/>
              </a:rPr>
              <a:t>quap</a:t>
            </a:r>
            <a:r>
              <a:rPr lang="en-US" dirty="0">
                <a:latin typeface="Garamond" panose="02020404030301010803" pitchFamily="18" charset="0"/>
              </a:rPr>
              <a:t> Code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312F0B-FA0C-4A17-9969-7904246D7600}"/>
              </a:ext>
            </a:extLst>
          </p:cNvPr>
          <p:cNvSpPr txBox="1"/>
          <p:nvPr/>
        </p:nvSpPr>
        <p:spPr>
          <a:xfrm>
            <a:off x="7351650" y="6454210"/>
            <a:ext cx="179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See lecture code</a:t>
            </a:r>
          </a:p>
        </p:txBody>
      </p:sp>
    </p:spTree>
    <p:extLst>
      <p:ext uri="{BB962C8B-B14F-4D97-AF65-F5344CB8AC3E}">
        <p14:creationId xmlns:p14="http://schemas.microsoft.com/office/powerpoint/2010/main" val="973382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Linear Regression</a:t>
            </a:r>
            <a:endParaRPr lang="en-US" sz="3600" dirty="0">
              <a:latin typeface="Monaco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AC1A29-3E5A-BB42-9BD0-143C8DC3B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Garamond" panose="02020404030301010803" pitchFamily="18" charset="0"/>
              </a:rPr>
              <a:t>This term is typically used when we have a predictor variable included to model the mean parameter</a:t>
            </a:r>
          </a:p>
          <a:p>
            <a:r>
              <a:rPr lang="en-US" dirty="0">
                <a:latin typeface="Garamond" panose="02020404030301010803" pitchFamily="18" charset="0"/>
              </a:rPr>
              <a:t>Also sometimes called a “linear model”</a:t>
            </a:r>
          </a:p>
          <a:p>
            <a:pPr lvl="1"/>
            <a:r>
              <a:rPr lang="en-US" i="1" dirty="0">
                <a:latin typeface="Garamond" panose="02020404030301010803" pitchFamily="18" charset="0"/>
              </a:rPr>
              <a:t>Generalized </a:t>
            </a:r>
            <a:r>
              <a:rPr lang="en-US" dirty="0">
                <a:latin typeface="Garamond" panose="02020404030301010803" pitchFamily="18" charset="0"/>
              </a:rPr>
              <a:t>linear models – specify a different type of outcome distribution (coming relatively soon)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Generalized linear </a:t>
            </a:r>
            <a:r>
              <a:rPr lang="en-US" i="1" dirty="0">
                <a:latin typeface="Garamond" panose="02020404030301010803" pitchFamily="18" charset="0"/>
              </a:rPr>
              <a:t>mixed </a:t>
            </a:r>
            <a:r>
              <a:rPr lang="en-US" dirty="0">
                <a:latin typeface="Garamond" panose="02020404030301010803" pitchFamily="18" charset="0"/>
              </a:rPr>
              <a:t>models – a particular modeling strategy using varying (aka random) effects (coming later)</a:t>
            </a:r>
          </a:p>
          <a:p>
            <a:r>
              <a:rPr lang="en-US" dirty="0">
                <a:latin typeface="Garamond" panose="02020404030301010803" pitchFamily="18" charset="0"/>
              </a:rPr>
              <a:t>Just note that unless otherwise specified, a “linear regression” or “linear model” usually refers to a statistical modeling strategy with a Gaussian (normal) outcome distribution</a:t>
            </a:r>
          </a:p>
        </p:txBody>
      </p:sp>
    </p:spTree>
    <p:extLst>
      <p:ext uri="{BB962C8B-B14F-4D97-AF65-F5344CB8AC3E}">
        <p14:creationId xmlns:p14="http://schemas.microsoft.com/office/powerpoint/2010/main" val="2188571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Predictor Variables</a:t>
            </a:r>
            <a:endParaRPr lang="en-US" sz="3600" dirty="0">
              <a:latin typeface="Monaco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AC1A29-3E5A-BB42-9BD0-143C8DC3B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Variables included in the model to explain variation in the mean outcome across measurement units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Outcome variable: also called </a:t>
            </a:r>
            <a:r>
              <a:rPr lang="en-US" b="1" dirty="0">
                <a:latin typeface="Garamond" panose="02020404030301010803" pitchFamily="18" charset="0"/>
              </a:rPr>
              <a:t>dependent variable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Predictor variables: also called </a:t>
            </a:r>
            <a:r>
              <a:rPr lang="en-US" b="1" dirty="0">
                <a:latin typeface="Garamond" panose="02020404030301010803" pitchFamily="18" charset="0"/>
              </a:rPr>
              <a:t>independent variables</a:t>
            </a:r>
          </a:p>
          <a:p>
            <a:endParaRPr lang="en-US" dirty="0">
              <a:latin typeface="Garamond" panose="02020404030301010803" pitchFamily="18" charset="0"/>
            </a:endParaRPr>
          </a:p>
          <a:p>
            <a:r>
              <a:rPr lang="en-US" dirty="0">
                <a:latin typeface="Garamond" panose="02020404030301010803" pitchFamily="18" charset="0"/>
              </a:rPr>
              <a:t>Model outcome lets us assess the relative strength of the association between one or more predictor variables and the outcome variable</a:t>
            </a:r>
          </a:p>
        </p:txBody>
      </p:sp>
    </p:spTree>
    <p:extLst>
      <p:ext uri="{BB962C8B-B14F-4D97-AF65-F5344CB8AC3E}">
        <p14:creationId xmlns:p14="http://schemas.microsoft.com/office/powerpoint/2010/main" val="3414316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Gaussian Model for Height: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dirty="0">
                <a:latin typeface="Garamond" panose="02020404030301010803" pitchFamily="18" charset="0"/>
              </a:rPr>
              <a:t>Adding a Weight Predictor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74299" y="2333387"/>
                <a:ext cx="4995402" cy="3931332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 algn="ctr">
                  <a:lnSpc>
                    <a:spcPct val="150000"/>
                  </a:lnSpc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height</a:t>
                </a:r>
                <a:r>
                  <a:rPr lang="en-US" sz="4000" i="1" baseline="-25000" dirty="0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4000" i="1" baseline="-25000" dirty="0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smtClean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m:rPr>
                        <m:nor/>
                      </m:rPr>
                      <a:rPr lang="en-US" sz="4000" i="1" baseline="-2500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endParaRPr lang="en-US" sz="4000" baseline="-25000" dirty="0">
                  <a:latin typeface="Garamond" panose="02020404030301010803" pitchFamily="18" charset="0"/>
                </a:endParaRP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Normal(178, 100)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10)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Uniform(0, 50)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:endParaRPr lang="en-US" sz="4000" dirty="0">
                  <a:latin typeface="Garamond" panose="02020404030301010803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74299" y="2333387"/>
                <a:ext cx="4995402" cy="393133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3130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Gaussian Model for Height: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dirty="0">
                <a:latin typeface="Garamond" panose="02020404030301010803" pitchFamily="18" charset="0"/>
              </a:rPr>
              <a:t>Adding a Weight Predictor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331816"/>
                <a:ext cx="4995402" cy="3931332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 algn="ctr">
                  <a:lnSpc>
                    <a:spcPct val="150000"/>
                  </a:lnSpc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height</a:t>
                </a:r>
                <a:r>
                  <a:rPr lang="en-US" sz="4000" i="1" baseline="-25000" dirty="0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4000" i="1" baseline="-25000" dirty="0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smtClean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m:rPr>
                        <m:nor/>
                      </m:rPr>
                      <a:rPr lang="en-US" sz="4000" i="1" baseline="-2500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endParaRPr lang="en-US" sz="4000" baseline="-25000" dirty="0">
                  <a:latin typeface="Garamond" panose="02020404030301010803" pitchFamily="18" charset="0"/>
                </a:endParaRP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Normal(178, 100)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10)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Uniform(0, 50)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:endParaRPr lang="en-US" sz="4000" dirty="0">
                  <a:latin typeface="Garamond" panose="02020404030301010803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331816"/>
                <a:ext cx="4995402" cy="393133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D64DF3A5-7608-4A98-A9FD-76F06BA61206}"/>
              </a:ext>
            </a:extLst>
          </p:cNvPr>
          <p:cNvSpPr/>
          <p:nvPr/>
        </p:nvSpPr>
        <p:spPr>
          <a:xfrm>
            <a:off x="5162550" y="3038169"/>
            <a:ext cx="3273528" cy="1622322"/>
          </a:xfrm>
          <a:prstGeom prst="wedgeRectCallout">
            <a:avLst>
              <a:gd name="adj1" fmla="val -67105"/>
              <a:gd name="adj2" fmla="val -241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is a deterministic relationship. It is the mathematical way of describing a line! </a:t>
            </a:r>
          </a:p>
        </p:txBody>
      </p:sp>
    </p:spTree>
    <p:extLst>
      <p:ext uri="{BB962C8B-B14F-4D97-AF65-F5344CB8AC3E}">
        <p14:creationId xmlns:p14="http://schemas.microsoft.com/office/powerpoint/2010/main" val="70250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C1C8E-411C-4ABB-BEB6-AAB8B3B8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Intercept and slope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8701E2-2B2F-4AB4-A167-4565DE6C2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039" y="1386347"/>
            <a:ext cx="5279922" cy="527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401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FAEBD9-BF51-1C48-964D-FBD3250C1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843" y="2194098"/>
            <a:ext cx="3708400" cy="3251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Interpretation of Slope Parameters</a:t>
            </a:r>
            <a:endParaRPr lang="en-US" sz="3600" dirty="0">
              <a:latin typeface="Monaco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AC1A29-3E5A-BB42-9BD0-143C8DC3B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57338"/>
            <a:ext cx="4444795" cy="5167311"/>
          </a:xfrm>
        </p:spPr>
        <p:txBody>
          <a:bodyPr>
            <a:norm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Slope parameter: 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quantifies the strength of a predictor’s influence on the outcome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posterior mass &gt;0 indicates a positive effect, posterior mass &lt;0 indicates a negative effect, posterior mass overlapping 0 indicates lack of an effect</a:t>
            </a:r>
          </a:p>
          <a:p>
            <a:r>
              <a:rPr lang="en-US" dirty="0">
                <a:latin typeface="Garamond" panose="02020404030301010803" pitchFamily="18" charset="0"/>
              </a:rPr>
              <a:t>It often makes sense to use a prior for slope that is centered at 0</a:t>
            </a:r>
          </a:p>
        </p:txBody>
      </p:sp>
    </p:spTree>
    <p:extLst>
      <p:ext uri="{BB962C8B-B14F-4D97-AF65-F5344CB8AC3E}">
        <p14:creationId xmlns:p14="http://schemas.microsoft.com/office/powerpoint/2010/main" val="1991223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133BF-258C-CA46-A8CC-36E334438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17449"/>
            <a:ext cx="5260258" cy="394493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model &lt;- </a:t>
            </a:r>
            <a:r>
              <a:rPr lang="en-US" dirty="0" err="1">
                <a:latin typeface="Monaco" pitchFamily="2" charset="0"/>
              </a:rPr>
              <a:t>quap</a:t>
            </a:r>
            <a:r>
              <a:rPr lang="en-US" dirty="0">
                <a:latin typeface="Monaco" pitchFamily="2" charset="0"/>
              </a:rPr>
              <a:t>( 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data = </a:t>
            </a:r>
            <a:r>
              <a:rPr lang="en-US" dirty="0" err="1">
                <a:latin typeface="Monaco" pitchFamily="2" charset="0"/>
              </a:rPr>
              <a:t>kungdata</a:t>
            </a:r>
            <a:r>
              <a:rPr lang="en-US" dirty="0">
                <a:latin typeface="Monaco" pitchFamily="2" charset="0"/>
              </a:rPr>
              <a:t>, 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alist(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  height ~ dnorm(mu, sigma), 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  mu &lt;- a + b*weight, 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  a ~ dnorm(178, 100), 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  b ~ dnorm(0, 10), 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    sigma ~ dunif(0, 50)</a:t>
            </a:r>
          </a:p>
          <a:p>
            <a:pPr marL="0" indent="0">
              <a:buNone/>
            </a:pPr>
            <a:r>
              <a:rPr lang="en-US" dirty="0">
                <a:latin typeface="Monaco" pitchFamily="2" charset="0"/>
              </a:rPr>
              <a:t>))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3C698BA-81CA-724D-8BC8-E9279E7D8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Gaussian Model for Height: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dirty="0">
                <a:latin typeface="Garamond" panose="02020404030301010803" pitchFamily="18" charset="0"/>
              </a:rPr>
              <a:t>Adding a Weight Predictor</a:t>
            </a:r>
          </a:p>
        </p:txBody>
      </p:sp>
    </p:spTree>
    <p:extLst>
      <p:ext uri="{BB962C8B-B14F-4D97-AF65-F5344CB8AC3E}">
        <p14:creationId xmlns:p14="http://schemas.microsoft.com/office/powerpoint/2010/main" val="2243639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57" y="0"/>
            <a:ext cx="8392885" cy="1325563"/>
          </a:xfrm>
        </p:spPr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The Modeling-Prediction Workflow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28FB5C0-195E-4E71-91D7-2CC8CB60106D}"/>
              </a:ext>
            </a:extLst>
          </p:cNvPr>
          <p:cNvGrpSpPr/>
          <p:nvPr/>
        </p:nvGrpSpPr>
        <p:grpSpPr>
          <a:xfrm>
            <a:off x="160564" y="1194934"/>
            <a:ext cx="8792933" cy="5108313"/>
            <a:chOff x="160564" y="1309234"/>
            <a:chExt cx="8792933" cy="510831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45E27A5-0B49-BE4A-A36B-DC65A7FF603B}"/>
                </a:ext>
              </a:extLst>
            </p:cNvPr>
            <p:cNvSpPr txBox="1"/>
            <p:nvPr/>
          </p:nvSpPr>
          <p:spPr>
            <a:xfrm>
              <a:off x="160564" y="1325563"/>
              <a:ext cx="41148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u="sng" dirty="0">
                  <a:latin typeface="Garamond" panose="02020404030301010803" pitchFamily="18" charset="0"/>
                </a:rPr>
                <a:t>Data</a:t>
              </a:r>
            </a:p>
            <a:p>
              <a:pPr algn="ctr"/>
              <a:r>
                <a:rPr lang="en-US" sz="2000" dirty="0">
                  <a:latin typeface="Garamond" panose="02020404030301010803" pitchFamily="18" charset="0"/>
                </a:rPr>
                <a:t>Raw observations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93936DD-1C57-1845-A070-D49787D736FF}"/>
                </a:ext>
              </a:extLst>
            </p:cNvPr>
            <p:cNvSpPr txBox="1"/>
            <p:nvPr/>
          </p:nvSpPr>
          <p:spPr>
            <a:xfrm>
              <a:off x="4838697" y="1309234"/>
              <a:ext cx="41148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u="sng" dirty="0">
                  <a:latin typeface="Garamond" panose="02020404030301010803" pitchFamily="18" charset="0"/>
                </a:rPr>
                <a:t>Model-Based Predictions</a:t>
              </a:r>
            </a:p>
            <a:p>
              <a:pPr algn="ctr"/>
              <a:r>
                <a:rPr lang="en-US" sz="2000" dirty="0">
                  <a:latin typeface="Garamond" panose="02020404030301010803" pitchFamily="18" charset="0"/>
                </a:rPr>
                <a:t>On same scale as raw data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867AF62-D7F2-794C-9FC1-1BA9B8408F65}"/>
                </a:ext>
              </a:extLst>
            </p:cNvPr>
            <p:cNvSpPr txBox="1"/>
            <p:nvPr/>
          </p:nvSpPr>
          <p:spPr>
            <a:xfrm>
              <a:off x="160564" y="2739420"/>
              <a:ext cx="411480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u="sng" dirty="0">
                  <a:latin typeface="Garamond" panose="02020404030301010803" pitchFamily="18" charset="0"/>
                </a:rPr>
                <a:t>Model Fitting</a:t>
              </a:r>
            </a:p>
            <a:p>
              <a:pPr algn="ctr"/>
              <a:r>
                <a:rPr lang="en-US" sz="2000" dirty="0">
                  <a:latin typeface="Garamond" panose="02020404030301010803" pitchFamily="18" charset="0"/>
                </a:rPr>
                <a:t>Use probability density or mass functions (i.e., </a:t>
              </a:r>
              <a:r>
                <a:rPr lang="en-US" sz="1600" dirty="0">
                  <a:latin typeface="Monaco" pitchFamily="2" charset="0"/>
                </a:rPr>
                <a:t>dnorm</a:t>
              </a:r>
              <a:r>
                <a:rPr lang="en-US" sz="2000" dirty="0">
                  <a:latin typeface="Garamond" panose="02020404030301010803" pitchFamily="18" charset="0"/>
                </a:rPr>
                <a:t>) to define the likelihood. Define priors. Generate posterior distributions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4D67EBE-3226-9144-ADDA-017484C7B5E2}"/>
                </a:ext>
              </a:extLst>
            </p:cNvPr>
            <p:cNvSpPr txBox="1"/>
            <p:nvPr/>
          </p:nvSpPr>
          <p:spPr>
            <a:xfrm>
              <a:off x="4789714" y="2739420"/>
              <a:ext cx="41148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u="sng" dirty="0">
                  <a:latin typeface="Garamond" panose="02020404030301010803" pitchFamily="18" charset="0"/>
                </a:rPr>
                <a:t>Prediction Generation</a:t>
              </a:r>
            </a:p>
            <a:p>
              <a:pPr algn="ctr"/>
              <a:r>
                <a:rPr lang="en-US" sz="2000" dirty="0">
                  <a:latin typeface="Garamond" panose="02020404030301010803" pitchFamily="18" charset="0"/>
                </a:rPr>
                <a:t>Use random generation functions (i.e., </a:t>
              </a:r>
              <a:r>
                <a:rPr lang="en-US" sz="1600" dirty="0">
                  <a:latin typeface="Monaco" pitchFamily="2" charset="0"/>
                </a:rPr>
                <a:t>rnorm</a:t>
              </a:r>
              <a:r>
                <a:rPr lang="en-US" sz="2000" dirty="0">
                  <a:latin typeface="Garamond" panose="02020404030301010803" pitchFamily="18" charset="0"/>
                </a:rPr>
                <a:t>) and posterior samples to, in a sense, run the model in reverse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EA379D-3CAD-F247-82BD-6D258D86BAED}"/>
                </a:ext>
              </a:extLst>
            </p:cNvPr>
            <p:cNvSpPr txBox="1"/>
            <p:nvPr/>
          </p:nvSpPr>
          <p:spPr>
            <a:xfrm>
              <a:off x="2324097" y="5094108"/>
              <a:ext cx="45720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u="sng" dirty="0">
                  <a:latin typeface="Garamond" panose="02020404030301010803" pitchFamily="18" charset="0"/>
                </a:rPr>
                <a:t>Statistical Model</a:t>
              </a:r>
            </a:p>
            <a:p>
              <a:pPr algn="ctr"/>
              <a:r>
                <a:rPr lang="en-US" sz="2000" dirty="0">
                  <a:latin typeface="Garamond" panose="02020404030301010803" pitchFamily="18" charset="0"/>
                </a:rPr>
                <a:t>Inference about model parameters made by examining the posteriors and summarizing posterior samples</a:t>
              </a:r>
            </a:p>
          </p:txBody>
        </p:sp>
        <p:sp>
          <p:nvSpPr>
            <p:cNvPr id="13" name="Down Arrow 12">
              <a:extLst>
                <a:ext uri="{FF2B5EF4-FFF2-40B4-BE49-F238E27FC236}">
                  <a16:creationId xmlns:a16="http://schemas.microsoft.com/office/drawing/2014/main" id="{D9BE3285-1B31-9E43-B571-45D057528556}"/>
                </a:ext>
              </a:extLst>
            </p:cNvPr>
            <p:cNvSpPr/>
            <p:nvPr/>
          </p:nvSpPr>
          <p:spPr>
            <a:xfrm flipH="1">
              <a:off x="2080804" y="2338113"/>
              <a:ext cx="274320" cy="365760"/>
            </a:xfrm>
            <a:prstGeom prst="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4" name="Bent Arrow 13">
              <a:extLst>
                <a:ext uri="{FF2B5EF4-FFF2-40B4-BE49-F238E27FC236}">
                  <a16:creationId xmlns:a16="http://schemas.microsoft.com/office/drawing/2014/main" id="{CE0D55CB-4F81-6141-8FEC-B18A1096EF4C}"/>
                </a:ext>
              </a:extLst>
            </p:cNvPr>
            <p:cNvSpPr/>
            <p:nvPr/>
          </p:nvSpPr>
          <p:spPr>
            <a:xfrm rot="10800000" flipH="1">
              <a:off x="2182587" y="4849862"/>
              <a:ext cx="548640" cy="548640"/>
            </a:xfrm>
            <a:prstGeom prst="bentArrow">
              <a:avLst>
                <a:gd name="adj1" fmla="val 25000"/>
                <a:gd name="adj2" fmla="val 28222"/>
                <a:gd name="adj3" fmla="val 25000"/>
                <a:gd name="adj4" fmla="val 4375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5" name="Bent Arrow 14">
              <a:extLst>
                <a:ext uri="{FF2B5EF4-FFF2-40B4-BE49-F238E27FC236}">
                  <a16:creationId xmlns:a16="http://schemas.microsoft.com/office/drawing/2014/main" id="{0AAF1BD3-BC8D-414A-89B4-2CC3156803EC}"/>
                </a:ext>
              </a:extLst>
            </p:cNvPr>
            <p:cNvSpPr/>
            <p:nvPr/>
          </p:nvSpPr>
          <p:spPr>
            <a:xfrm rot="5400000" flipH="1">
              <a:off x="6572794" y="4838846"/>
              <a:ext cx="548640" cy="548640"/>
            </a:xfrm>
            <a:prstGeom prst="bentArrow">
              <a:avLst>
                <a:gd name="adj1" fmla="val 25000"/>
                <a:gd name="adj2" fmla="val 28222"/>
                <a:gd name="adj3" fmla="val 25000"/>
                <a:gd name="adj4" fmla="val 43750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DD8122AE-C4E6-B548-8C1D-E1720ABDFD0F}"/>
                </a:ext>
              </a:extLst>
            </p:cNvPr>
            <p:cNvSpPr/>
            <p:nvPr/>
          </p:nvSpPr>
          <p:spPr>
            <a:xfrm rot="10800000" flipH="1">
              <a:off x="6758937" y="2338113"/>
              <a:ext cx="274320" cy="365760"/>
            </a:xfrm>
            <a:prstGeom prst="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63310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5154D-BD3A-4BE0-8036-ECBB09CB3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Gaussian Model for Height: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dirty="0">
                <a:latin typeface="Garamond" panose="02020404030301010803" pitchFamily="18" charset="0"/>
              </a:rPr>
              <a:t>Adding a Weight Predictor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E5EC8-910E-4FDB-9AE0-40BF635A4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u="sng" dirty="0"/>
              <a:t>Important (!) Notes</a:t>
            </a:r>
          </a:p>
          <a:p>
            <a:r>
              <a:rPr lang="en-US" b="1" dirty="0"/>
              <a:t>Mean</a:t>
            </a:r>
            <a:r>
              <a:rPr lang="en-US" dirty="0"/>
              <a:t> (mu): Mean is now modeled indirectly via the intercept and slope parameters</a:t>
            </a:r>
          </a:p>
          <a:p>
            <a:r>
              <a:rPr lang="en-US" b="1" dirty="0"/>
              <a:t>Intercept</a:t>
            </a:r>
            <a:r>
              <a:rPr lang="en-US" dirty="0"/>
              <a:t> (a): Expected mean outcome when the predictor has a value of 0</a:t>
            </a:r>
          </a:p>
          <a:p>
            <a:r>
              <a:rPr lang="en-US" b="1" dirty="0"/>
              <a:t>Slope</a:t>
            </a:r>
            <a:r>
              <a:rPr lang="en-US" dirty="0"/>
              <a:t> (b): Expected increase in the mean of the outcome for each one unit increase in the predictor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729834-70F7-48A1-A882-6DB1C51B22DE}"/>
              </a:ext>
            </a:extLst>
          </p:cNvPr>
          <p:cNvSpPr txBox="1"/>
          <p:nvPr/>
        </p:nvSpPr>
        <p:spPr>
          <a:xfrm>
            <a:off x="7351650" y="6454210"/>
            <a:ext cx="179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See lecture code</a:t>
            </a:r>
          </a:p>
        </p:txBody>
      </p:sp>
    </p:spTree>
    <p:extLst>
      <p:ext uri="{BB962C8B-B14F-4D97-AF65-F5344CB8AC3E}">
        <p14:creationId xmlns:p14="http://schemas.microsoft.com/office/powerpoint/2010/main" val="1442861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8DB0CA-B001-4C4C-8A2C-D406A41F1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5419" y="1231292"/>
            <a:ext cx="5186715" cy="51867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ABA79D-0597-438E-9E98-9E6D2CB8B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Why make predictions?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0556A-AE08-401C-B73B-E2393C3D2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3078111" cy="4351338"/>
          </a:xfrm>
        </p:spPr>
        <p:txBody>
          <a:bodyPr>
            <a:normAutofit/>
          </a:bodyPr>
          <a:lstStyle/>
          <a:p>
            <a:r>
              <a:rPr lang="en-US" sz="2600" dirty="0"/>
              <a:t>Simulate replications of the data</a:t>
            </a:r>
          </a:p>
          <a:p>
            <a:r>
              <a:rPr lang="en-US" sz="2600" dirty="0"/>
              <a:t>Forecast new observations</a:t>
            </a:r>
          </a:p>
          <a:p>
            <a:r>
              <a:rPr lang="en-US" sz="2600" dirty="0"/>
              <a:t>Predict outcomes for unobserved combinations of independent variables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76551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A4394-84E1-2E47-A236-40998E34FD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24103"/>
            <a:ext cx="9144000" cy="580571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Garamond" panose="02020404030301010803" pitchFamily="18" charset="0"/>
              </a:rPr>
              <a:t>Introduction to Statistics for </a:t>
            </a:r>
            <a:br>
              <a:rPr lang="en-US" sz="4400" dirty="0">
                <a:latin typeface="Garamond" panose="02020404030301010803" pitchFamily="18" charset="0"/>
              </a:rPr>
            </a:br>
            <a:r>
              <a:rPr lang="en-US" sz="4400" dirty="0">
                <a:latin typeface="Garamond" panose="02020404030301010803" pitchFamily="18" charset="0"/>
              </a:rPr>
              <a:t>Ecology and Evolutionary Biology</a:t>
            </a:r>
            <a:br>
              <a:rPr lang="en-US" sz="4400" dirty="0">
                <a:latin typeface="Garamond" panose="02020404030301010803" pitchFamily="18" charset="0"/>
              </a:rPr>
            </a:br>
            <a:br>
              <a:rPr lang="en-US" sz="4400" dirty="0">
                <a:latin typeface="Garamond" panose="02020404030301010803" pitchFamily="18" charset="0"/>
              </a:rPr>
            </a:br>
            <a:r>
              <a:rPr lang="en-US" sz="4400" b="1" dirty="0">
                <a:latin typeface="Garamond" panose="02020404030301010803" pitchFamily="18" charset="0"/>
              </a:rPr>
              <a:t>Gaussian Regression Models</a:t>
            </a:r>
            <a:br>
              <a:rPr lang="en-US" sz="4400" dirty="0">
                <a:latin typeface="Garamond" panose="02020404030301010803" pitchFamily="18" charset="0"/>
              </a:rPr>
            </a:br>
            <a:br>
              <a:rPr lang="en-US" sz="4400" dirty="0">
                <a:latin typeface="Garamond" panose="02020404030301010803" pitchFamily="18" charset="0"/>
              </a:rPr>
            </a:br>
            <a:r>
              <a:rPr lang="en-US" sz="4400" dirty="0">
                <a:latin typeface="Garamond" panose="02020404030301010803" pitchFamily="18" charset="0"/>
              </a:rPr>
              <a:t>Week 09</a:t>
            </a:r>
            <a:br>
              <a:rPr lang="en-US" sz="4400" dirty="0">
                <a:latin typeface="Garamond" panose="02020404030301010803" pitchFamily="18" charset="0"/>
              </a:rPr>
            </a:br>
            <a:r>
              <a:rPr lang="en-US" sz="4400" dirty="0">
                <a:latin typeface="Garamond" panose="02020404030301010803" pitchFamily="18" charset="0"/>
              </a:rPr>
              <a:t>8 November 2021</a:t>
            </a:r>
            <a:br>
              <a:rPr lang="en-US" sz="4400" dirty="0">
                <a:latin typeface="Garamond" panose="02020404030301010803" pitchFamily="18" charset="0"/>
              </a:rPr>
            </a:br>
            <a:endParaRPr lang="en-US" sz="4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532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Gaussian Models</a:t>
            </a:r>
            <a:endParaRPr lang="en-US" sz="3600" dirty="0">
              <a:latin typeface="Monaco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AC1A29-3E5A-BB42-9BD0-143C8DC3B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22132"/>
          </a:xfrm>
        </p:spPr>
        <p:txBody>
          <a:bodyPr>
            <a:norm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Attempt to learn about the mean and variance of some (continuous) measurement </a:t>
            </a:r>
          </a:p>
          <a:p>
            <a:endParaRPr lang="en-US" dirty="0">
              <a:latin typeface="Garamond" panose="02020404030301010803" pitchFamily="18" charset="0"/>
            </a:endParaRPr>
          </a:p>
          <a:p>
            <a:r>
              <a:rPr lang="en-US" dirty="0">
                <a:latin typeface="Garamond" panose="02020404030301010803" pitchFamily="18" charset="0"/>
              </a:rPr>
              <a:t>Estimate the mean by using an additive combination of other measurement variables</a:t>
            </a:r>
          </a:p>
          <a:p>
            <a:endParaRPr lang="en-US" dirty="0">
              <a:latin typeface="Garamond" panose="02020404030301010803" pitchFamily="18" charset="0"/>
            </a:endParaRPr>
          </a:p>
          <a:p>
            <a:r>
              <a:rPr lang="en-US" dirty="0">
                <a:latin typeface="Garamond" panose="02020404030301010803" pitchFamily="18" charset="0"/>
              </a:rPr>
              <a:t>Simple, flexible, and commonly used, though not universally useful, it provides the foundation for many other types of models. </a:t>
            </a:r>
          </a:p>
        </p:txBody>
      </p:sp>
    </p:spTree>
    <p:extLst>
      <p:ext uri="{BB962C8B-B14F-4D97-AF65-F5344CB8AC3E}">
        <p14:creationId xmlns:p14="http://schemas.microsoft.com/office/powerpoint/2010/main" val="4259421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Normal Distribution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5BAC1A29-3E5A-BB42-9BD0-143C8DC3B57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325563"/>
                <a:ext cx="7886700" cy="5320165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>
                    <a:latin typeface="Garamond" panose="02020404030301010803" pitchFamily="18" charset="0"/>
                  </a:rPr>
                  <a:t>A </a:t>
                </a:r>
                <a:r>
                  <a:rPr lang="en-US" sz="2400" i="1" dirty="0">
                    <a:latin typeface="Garamond" panose="02020404030301010803" pitchFamily="18" charset="0"/>
                  </a:rPr>
                  <a:t>continuous </a:t>
                </a:r>
                <a:r>
                  <a:rPr lang="en-US" sz="2400" dirty="0">
                    <a:latin typeface="Garamond" panose="02020404030301010803" pitchFamily="18" charset="0"/>
                  </a:rPr>
                  <a:t>probability distribution with </a:t>
                </a:r>
                <a:r>
                  <a:rPr lang="en-US" sz="2400" i="1" dirty="0">
                    <a:latin typeface="Garamond" panose="02020404030301010803" pitchFamily="18" charset="0"/>
                  </a:rPr>
                  <a:t>two</a:t>
                </a:r>
                <a:r>
                  <a:rPr lang="en-US" sz="2400" dirty="0">
                    <a:latin typeface="Garamond" panose="02020404030301010803" pitchFamily="18" charset="0"/>
                  </a:rPr>
                  <a:t> parameters: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000" dirty="0">
                    <a:latin typeface="Garamond" panose="02020404030301010803" pitchFamily="18" charset="0"/>
                  </a:rPr>
                  <a:t> = mean,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2000" dirty="0">
                    <a:latin typeface="Garamond" panose="02020404030301010803" pitchFamily="18" charset="0"/>
                  </a:rPr>
                  <a:t> = standard deviation (or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2000" b="0" i="1" baseline="30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2000" dirty="0">
                    <a:latin typeface="Garamond" panose="02020404030301010803" pitchFamily="18" charset="0"/>
                  </a:rPr>
                  <a:t> = variance)</a:t>
                </a:r>
              </a:p>
              <a:p>
                <a:pPr lvl="1"/>
                <a:endParaRPr lang="en-US" sz="2000" dirty="0">
                  <a:latin typeface="Garamond" panose="02020404030301010803" pitchFamily="18" charset="0"/>
                </a:endParaRPr>
              </a:p>
              <a:p>
                <a:r>
                  <a:rPr lang="en-US" sz="2400" dirty="0">
                    <a:latin typeface="Garamond" panose="02020404030301010803" pitchFamily="18" charset="0"/>
                  </a:rPr>
                  <a:t>Outcome is a real number (x) distributed according to a mean of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400" dirty="0">
                    <a:latin typeface="Garamond" panose="02020404030301010803" pitchFamily="18" charset="0"/>
                  </a:rPr>
                  <a:t> and a variance of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2400" i="1" baseline="30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2400" dirty="0">
                  <a:latin typeface="Garamond" panose="02020404030301010803" pitchFamily="18" charset="0"/>
                </a:endParaRP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5BAC1A29-3E5A-BB42-9BD0-143C8DC3B57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325563"/>
                <a:ext cx="7886700" cy="5320165"/>
              </a:xfrm>
              <a:blipFill>
                <a:blip r:embed="rId3"/>
                <a:stretch>
                  <a:fillRect l="-1005" t="-14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54CD16B7-E793-4CEC-B6D7-F26C2B03192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89" r="555" b="-2"/>
          <a:stretch/>
        </p:blipFill>
        <p:spPr>
          <a:xfrm>
            <a:off x="2244228" y="3684478"/>
            <a:ext cx="4655543" cy="296125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07921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Models in Mathematical Language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777079"/>
                <a:ext cx="7886700" cy="2223855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outcome</a:t>
                </a:r>
                <a:r>
                  <a:rPr lang="en-US" sz="4000" i="1" baseline="-25000" dirty="0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Normal(0, 10)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Uniform(0, 50)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777079"/>
                <a:ext cx="7886700" cy="2223855"/>
              </a:xfrm>
              <a:blipFill>
                <a:blip r:embed="rId3"/>
                <a:stretch>
                  <a:fillRect t="-7418" b="-16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1043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1474-3096-D245-A648-F680EAD23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Models in Mathematical Language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777079"/>
                <a:ext cx="7886700" cy="2223855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outcome</a:t>
                </a:r>
                <a:r>
                  <a:rPr lang="en-US" sz="4000" i="1" baseline="-25000" dirty="0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Normal(0, 10)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Uniform(0, 50)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777079"/>
                <a:ext cx="7886700" cy="2223855"/>
              </a:xfrm>
              <a:blipFill>
                <a:blip r:embed="rId3"/>
                <a:stretch>
                  <a:fillRect t="-7418" b="-16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A071528D-DA06-4124-8197-1925D643DC30}"/>
              </a:ext>
            </a:extLst>
          </p:cNvPr>
          <p:cNvSpPr/>
          <p:nvPr/>
        </p:nvSpPr>
        <p:spPr>
          <a:xfrm>
            <a:off x="628650" y="1769806"/>
            <a:ext cx="2802808" cy="816078"/>
          </a:xfrm>
          <a:prstGeom prst="wedgeRectCallout">
            <a:avLst>
              <a:gd name="adj1" fmla="val -5749"/>
              <a:gd name="adj2" fmla="val 93966"/>
            </a:avLst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Fits the outcome variable to the likelihood function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28682512-79E6-4EED-BDA9-4044E3A79864}"/>
              </a:ext>
            </a:extLst>
          </p:cNvPr>
          <p:cNvSpPr/>
          <p:nvPr/>
        </p:nvSpPr>
        <p:spPr>
          <a:xfrm>
            <a:off x="5909187" y="5154031"/>
            <a:ext cx="2802808" cy="1069788"/>
          </a:xfrm>
          <a:prstGeom prst="wedgeRectCallout">
            <a:avLst>
              <a:gd name="adj1" fmla="val -39777"/>
              <a:gd name="adj2" fmla="val -79752"/>
            </a:avLst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Prior distributions for the mean and standard deviation</a:t>
            </a:r>
          </a:p>
        </p:txBody>
      </p:sp>
    </p:spTree>
    <p:extLst>
      <p:ext uri="{BB962C8B-B14F-4D97-AF65-F5344CB8AC3E}">
        <p14:creationId xmlns:p14="http://schemas.microsoft.com/office/powerpoint/2010/main" val="798244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B90A5-97B6-49BF-B699-2DC3B7D57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Benefits of specifying models in mathematical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AF79-4E5C-4C6D-8710-8595634F2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Removes ambiguity about our modeling choices and makes bare all our modeling assumptions</a:t>
            </a:r>
          </a:p>
          <a:p>
            <a:r>
              <a:rPr lang="en-US" dirty="0"/>
              <a:t>Allows unlimited customization</a:t>
            </a:r>
          </a:p>
          <a:p>
            <a:r>
              <a:rPr lang="en-US" dirty="0"/>
              <a:t>Helps you learn about what your models actually do and what you can learn from them</a:t>
            </a:r>
          </a:p>
          <a:p>
            <a:pPr marL="0" indent="0">
              <a:buNone/>
            </a:pPr>
            <a:endParaRPr lang="en-US" i="1" dirty="0"/>
          </a:p>
          <a:p>
            <a:pPr marL="0" indent="0" algn="r">
              <a:buNone/>
            </a:pPr>
            <a:r>
              <a:rPr lang="en-US" sz="2400" i="1" dirty="0"/>
              <a:t>Note: All specified relationships are stochastic rather than deterministic, i.e., concerning probability distributions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672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21183</TotalTime>
  <Words>991</Words>
  <Application>Microsoft Office PowerPoint</Application>
  <PresentationFormat>On-screen Show (4:3)</PresentationFormat>
  <Paragraphs>132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Garamond</vt:lpstr>
      <vt:lpstr>Monaco</vt:lpstr>
      <vt:lpstr>Office Theme</vt:lpstr>
      <vt:lpstr>Recap Propagating uncertainty about parameter estimates to make predictions about the observations</vt:lpstr>
      <vt:lpstr>The Modeling-Prediction Workflow </vt:lpstr>
      <vt:lpstr>Why make predictions?</vt:lpstr>
      <vt:lpstr>Introduction to Statistics for  Ecology and Evolutionary Biology  Gaussian Regression Models  Week 09 8 November 2021 </vt:lpstr>
      <vt:lpstr>Gaussian Models</vt:lpstr>
      <vt:lpstr>Normal Distribution</vt:lpstr>
      <vt:lpstr>Models in Mathematical Language</vt:lpstr>
      <vt:lpstr>Models in Mathematical Language</vt:lpstr>
      <vt:lpstr>Benefits of specifying models in mathematical language</vt:lpstr>
      <vt:lpstr>Fitting Models Using quap</vt:lpstr>
      <vt:lpstr>Gaussian Model for Height</vt:lpstr>
      <vt:lpstr>Gaussian Model for Height: quap Code</vt:lpstr>
      <vt:lpstr>Linear Regression</vt:lpstr>
      <vt:lpstr>Predictor Variables</vt:lpstr>
      <vt:lpstr>Gaussian Model for Height: Adding a Weight Predictor</vt:lpstr>
      <vt:lpstr>Gaussian Model for Height: Adding a Weight Predictor</vt:lpstr>
      <vt:lpstr>Intercept and slope</vt:lpstr>
      <vt:lpstr>Interpretation of Slope Parameters</vt:lpstr>
      <vt:lpstr>Gaussian Model for Height: Adding a Weight Predictor</vt:lpstr>
      <vt:lpstr>Gaussian Model for Height: Adding a Weight Predictor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Steffen Foerster</cp:lastModifiedBy>
  <cp:revision>274</cp:revision>
  <dcterms:created xsi:type="dcterms:W3CDTF">2019-02-10T22:55:32Z</dcterms:created>
  <dcterms:modified xsi:type="dcterms:W3CDTF">2021-11-13T14:21:40Z</dcterms:modified>
</cp:coreProperties>
</file>

<file path=docProps/thumbnail.jpeg>
</file>